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0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3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9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08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904" r:id="rId6"/>
    <p:sldLayoutId id="2147483899" r:id="rId7"/>
    <p:sldLayoutId id="2147483900" r:id="rId8"/>
    <p:sldLayoutId id="2147483901" r:id="rId9"/>
    <p:sldLayoutId id="2147483903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25094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334000" cy="2576512"/>
          </a:xfrm>
        </p:spPr>
        <p:txBody>
          <a:bodyPr>
            <a:normAutofit/>
          </a:bodyPr>
          <a:lstStyle/>
          <a:p>
            <a:pPr algn="l"/>
            <a:r>
              <a:rPr lang="tr-TR" sz="6200">
                <a:solidFill>
                  <a:srgbClr val="FFFFFF"/>
                </a:solidFill>
              </a:rPr>
              <a:t>ORTAK YAZILI SINAVLAR</a:t>
            </a:r>
          </a:p>
        </p:txBody>
      </p:sp>
    </p:spTree>
    <p:extLst>
      <p:ext uri="{BB962C8B-B14F-4D97-AF65-F5344CB8AC3E}">
        <p14:creationId xmlns:p14="http://schemas.microsoft.com/office/powerpoint/2010/main" val="157386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3" y="966158"/>
            <a:ext cx="6156386" cy="2462842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FFFFFF"/>
                </a:solidFill>
              </a:rPr>
              <a:t>Sınav sonrası öğrenci cevap kâğıtlarının bulunduğu sınav poşetlerini eksiksiz ve zarar görmeden İlçe millî eğitim müdürlüklerine teslim etmek, </a:t>
            </a:r>
          </a:p>
        </p:txBody>
      </p:sp>
    </p:spTree>
    <p:extLst>
      <p:ext uri="{BB962C8B-B14F-4D97-AF65-F5344CB8AC3E}">
        <p14:creationId xmlns:p14="http://schemas.microsoft.com/office/powerpoint/2010/main" val="19514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3" y="966158"/>
            <a:ext cx="6156386" cy="226874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FFFFFF"/>
                </a:solidFill>
              </a:rPr>
              <a:t>Ortak yazılı sınava katılmayan öğrencilerin durumunu sınav bitiminden sonra aynı gün içinde e-okula işlemek</a:t>
            </a:r>
          </a:p>
        </p:txBody>
      </p:sp>
    </p:spTree>
    <p:extLst>
      <p:ext uri="{BB962C8B-B14F-4D97-AF65-F5344CB8AC3E}">
        <p14:creationId xmlns:p14="http://schemas.microsoft.com/office/powerpoint/2010/main" val="23452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109" y="1034181"/>
            <a:ext cx="7062159" cy="3174521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FFFFFF"/>
                </a:solidFill>
              </a:rPr>
              <a:t>Ortak yazılı sınava katılmama gerekçesi sınavdan sonra en geç 5 (beş) iş günü içerisinde velisi tarafından okula yazılı olarak bildirilen öğrencilerin mazeret sınavına katılıp katılmayacaklarını karara bağlamak,</a:t>
            </a:r>
          </a:p>
        </p:txBody>
      </p:sp>
    </p:spTree>
    <p:extLst>
      <p:ext uri="{BB962C8B-B14F-4D97-AF65-F5344CB8AC3E}">
        <p14:creationId xmlns:p14="http://schemas.microsoft.com/office/powerpoint/2010/main" val="9849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02" y="1311215"/>
            <a:ext cx="7062159" cy="1525887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FFFFFF"/>
                </a:solidFill>
              </a:rPr>
              <a:t>Mazeretleri kabul edilen öğrencileri, resmî yazı ile il/ilçe millî eğitim müdürlüklerine bildirmek,</a:t>
            </a:r>
          </a:p>
        </p:txBody>
      </p:sp>
    </p:spTree>
    <p:extLst>
      <p:ext uri="{BB962C8B-B14F-4D97-AF65-F5344CB8AC3E}">
        <p14:creationId xmlns:p14="http://schemas.microsoft.com/office/powerpoint/2010/main" val="344347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metin, ambalaj malzemesi, yazı tipi, çanta içeren bir resim&#10;&#10;Açıklama otomatik olarak oluşturuldu">
            <a:extLst>
              <a:ext uri="{FF2B5EF4-FFF2-40B4-BE49-F238E27FC236}">
                <a16:creationId xmlns:a16="http://schemas.microsoft.com/office/drawing/2014/main" id="{F9460468-D6A8-60E1-D68F-689B57F8E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" y="198461"/>
            <a:ext cx="3606405" cy="5375683"/>
          </a:xfrm>
          <a:prstGeom prst="rect">
            <a:avLst/>
          </a:prstGeom>
        </p:spPr>
      </p:pic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45154D9-FAEB-91C5-0DC2-C121D84B9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46" y="198461"/>
            <a:ext cx="4069990" cy="5375683"/>
          </a:xfrm>
          <a:prstGeom prst="rect">
            <a:avLst/>
          </a:prstGeom>
        </p:spPr>
      </p:pic>
      <p:pic>
        <p:nvPicPr>
          <p:cNvPr id="10" name="Resim 9" descr="metin, mektup, harf, ekran görüntüsü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B0B48F6F-E7FF-FD15-EB92-7881A7721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18" y="198461"/>
            <a:ext cx="3856478" cy="25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4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E3C1B1B-5BE5-544B-4AE5-AD3F0F95C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0" y="0"/>
            <a:ext cx="5815099" cy="5920509"/>
          </a:xfrm>
          <a:prstGeom prst="rect">
            <a:avLst/>
          </a:prstGeom>
        </p:spPr>
      </p:pic>
      <p:pic>
        <p:nvPicPr>
          <p:cNvPr id="5" name="Resim 4" descr="metin, bilgisayar, menü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5879D6B2-937D-86C0-B8DC-E25BA290F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44" y="0"/>
            <a:ext cx="3644401" cy="43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E0D4D4-F7BA-B301-2FD0-A666D4463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52" y="733246"/>
            <a:ext cx="7132826" cy="466572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FFFF"/>
                </a:solidFill>
              </a:rPr>
              <a:t>DİNLEDİĞİNİZ İÇİN </a:t>
            </a:r>
            <a:br>
              <a:rPr lang="tr-TR" sz="3200" dirty="0">
                <a:solidFill>
                  <a:srgbClr val="FFFFFF"/>
                </a:solidFill>
              </a:rPr>
            </a:br>
            <a:br>
              <a:rPr lang="tr-TR" sz="3200" dirty="0">
                <a:solidFill>
                  <a:srgbClr val="FFFFFF"/>
                </a:solidFill>
              </a:rPr>
            </a:br>
            <a:r>
              <a:rPr lang="tr-TR" sz="3200" dirty="0">
                <a:solidFill>
                  <a:srgbClr val="FFFFFF"/>
                </a:solidFill>
              </a:rPr>
              <a:t>                                          TEŞEKKÜRLER</a:t>
            </a:r>
            <a:br>
              <a:rPr lang="tr-TR" sz="3200" dirty="0">
                <a:solidFill>
                  <a:srgbClr val="FFFFFF"/>
                </a:solidFill>
              </a:rPr>
            </a:br>
            <a:br>
              <a:rPr lang="tr-TR" sz="3200" dirty="0">
                <a:solidFill>
                  <a:srgbClr val="FFFFFF"/>
                </a:solidFill>
              </a:rPr>
            </a:br>
            <a:br>
              <a:rPr lang="tr-TR" sz="3200" dirty="0">
                <a:solidFill>
                  <a:srgbClr val="FFFFFF"/>
                </a:solidFill>
              </a:rPr>
            </a:br>
            <a:r>
              <a:rPr lang="tr-TR" sz="3200" dirty="0">
                <a:solidFill>
                  <a:srgbClr val="FFFFFF"/>
                </a:solidFill>
              </a:rPr>
              <a:t>ORDU ÖLÇME DEĞERLENDİRME MERKEZİ MÜDÜRLÜĞÜ</a:t>
            </a:r>
            <a:br>
              <a:rPr lang="tr-TR" sz="3200" dirty="0">
                <a:solidFill>
                  <a:srgbClr val="FFFFFF"/>
                </a:solidFill>
              </a:rPr>
            </a:br>
            <a:endParaRPr lang="tr-T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25094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E2D9AFE2-C14F-8EF3-269A-C39BDB761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39337"/>
              </p:ext>
            </p:extLst>
          </p:nvPr>
        </p:nvGraphicFramePr>
        <p:xfrm>
          <a:off x="488950" y="675640"/>
          <a:ext cx="10340974" cy="4906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888">
                  <a:extLst>
                    <a:ext uri="{9D8B030D-6E8A-4147-A177-3AD203B41FA5}">
                      <a16:colId xmlns:a16="http://schemas.microsoft.com/office/drawing/2014/main" val="3102118406"/>
                    </a:ext>
                  </a:extLst>
                </a:gridCol>
                <a:gridCol w="3287337">
                  <a:extLst>
                    <a:ext uri="{9D8B030D-6E8A-4147-A177-3AD203B41FA5}">
                      <a16:colId xmlns:a16="http://schemas.microsoft.com/office/drawing/2014/main" val="1426994053"/>
                    </a:ext>
                  </a:extLst>
                </a:gridCol>
                <a:gridCol w="1294070">
                  <a:extLst>
                    <a:ext uri="{9D8B030D-6E8A-4147-A177-3AD203B41FA5}">
                      <a16:colId xmlns:a16="http://schemas.microsoft.com/office/drawing/2014/main" val="390899277"/>
                    </a:ext>
                  </a:extLst>
                </a:gridCol>
                <a:gridCol w="1296730">
                  <a:extLst>
                    <a:ext uri="{9D8B030D-6E8A-4147-A177-3AD203B41FA5}">
                      <a16:colId xmlns:a16="http://schemas.microsoft.com/office/drawing/2014/main" val="39629513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107583116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421867498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764078628"/>
                    </a:ext>
                  </a:extLst>
                </a:gridCol>
              </a:tblGrid>
              <a:tr h="865598">
                <a:tc>
                  <a:txBody>
                    <a:bodyPr/>
                    <a:lstStyle/>
                    <a:p>
                      <a:r>
                        <a:rPr lang="tr-TR" sz="1600" dirty="0"/>
                        <a:t>Sınıf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Sınavın 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Sınav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Sınav Başlama Saati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Sınav Bitiş Saati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Süre (dakika)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37437"/>
                  </a:ext>
                </a:extLst>
              </a:tr>
              <a:tr h="12503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Sınıf</a:t>
                      </a:r>
                      <a:endParaRPr lang="tr-T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 Dersi 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Dönem 2. Ortak Yazılı Sınavı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Aralık 2023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09.40 	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10.20 	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	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	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057379"/>
                  </a:ext>
                </a:extLst>
              </a:tr>
              <a:tr h="96177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 Dersi 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Dönem 2. Ortak Yazılı Sınavı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Aralık 2023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370951"/>
                  </a:ext>
                </a:extLst>
              </a:tr>
              <a:tr h="3900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Sınıf</a:t>
                      </a:r>
                      <a:endParaRPr lang="tr-T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 Dersi 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Dönem 2. Ortak Yazılı Sınavı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Aralık 2023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09.40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060824"/>
                  </a:ext>
                </a:extLst>
              </a:tr>
              <a:tr h="39005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 Dersi 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Dönem 2. Ortak Yazılı Sınavı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Aralık 2023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60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75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25094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E2D9AFE2-C14F-8EF3-269A-C39BDB761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44861"/>
              </p:ext>
            </p:extLst>
          </p:nvPr>
        </p:nvGraphicFramePr>
        <p:xfrm>
          <a:off x="670105" y="324923"/>
          <a:ext cx="10340974" cy="594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888">
                  <a:extLst>
                    <a:ext uri="{9D8B030D-6E8A-4147-A177-3AD203B41FA5}">
                      <a16:colId xmlns:a16="http://schemas.microsoft.com/office/drawing/2014/main" val="3102118406"/>
                    </a:ext>
                  </a:extLst>
                </a:gridCol>
                <a:gridCol w="3287337">
                  <a:extLst>
                    <a:ext uri="{9D8B030D-6E8A-4147-A177-3AD203B41FA5}">
                      <a16:colId xmlns:a16="http://schemas.microsoft.com/office/drawing/2014/main" val="1426994053"/>
                    </a:ext>
                  </a:extLst>
                </a:gridCol>
                <a:gridCol w="1294070">
                  <a:extLst>
                    <a:ext uri="{9D8B030D-6E8A-4147-A177-3AD203B41FA5}">
                      <a16:colId xmlns:a16="http://schemas.microsoft.com/office/drawing/2014/main" val="390899277"/>
                    </a:ext>
                  </a:extLst>
                </a:gridCol>
                <a:gridCol w="1296730">
                  <a:extLst>
                    <a:ext uri="{9D8B030D-6E8A-4147-A177-3AD203B41FA5}">
                      <a16:colId xmlns:a16="http://schemas.microsoft.com/office/drawing/2014/main" val="39629513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107583116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421867498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764078628"/>
                    </a:ext>
                  </a:extLst>
                </a:gridCol>
              </a:tblGrid>
              <a:tr h="865598">
                <a:tc>
                  <a:txBody>
                    <a:bodyPr/>
                    <a:lstStyle/>
                    <a:p>
                      <a:r>
                        <a:rPr lang="tr-TR" sz="1600" dirty="0"/>
                        <a:t>Sınıf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Sınavın 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Sınav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Sınav Başlama Saati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Sınav Bitiş Saati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Süre (dakika)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37437"/>
                  </a:ext>
                </a:extLst>
              </a:tr>
              <a:tr h="12503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Sınıf</a:t>
                      </a:r>
                      <a:endParaRPr lang="tr-T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 Dili ve Edebiyatı Dersi 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1.Dönem 2. Ortak Yazılı Sınavı 	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Aralık 2023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09.40 	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10.20 	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	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	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057379"/>
                  </a:ext>
                </a:extLst>
              </a:tr>
              <a:tr h="96177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 Dersi 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Dönem 2. Ortak Yazılı Sınavı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Aralık 2023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370951"/>
                  </a:ext>
                </a:extLst>
              </a:tr>
              <a:tr h="3900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Sınıf</a:t>
                      </a:r>
                      <a:endParaRPr lang="tr-T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 Dili ve Edebiyatı Dersi 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1.Dönem 2. Ortak Yazılı Sınavı 	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Aralık 2023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09.40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060824"/>
                  </a:ext>
                </a:extLst>
              </a:tr>
              <a:tr h="39005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 Dersi 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Dönem 2. Ortak Yazılı Sınavı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Aralık 2023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60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22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2" name="Rectangle 76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5334000" cy="3535018"/>
          </a:xfrm>
        </p:spPr>
        <p:txBody>
          <a:bodyPr anchor="ctr">
            <a:normAutofit/>
          </a:bodyPr>
          <a:lstStyle/>
          <a:p>
            <a:pPr algn="l"/>
            <a:r>
              <a:rPr lang="tr-TR" sz="4400">
                <a:solidFill>
                  <a:srgbClr val="FFFFFF"/>
                </a:solidFill>
              </a:rPr>
              <a:t>OKUL MÜDÜRLÜKLERİNİN YAPACAĞI İŞ VE İŞLEMLER</a:t>
            </a:r>
          </a:p>
        </p:txBody>
      </p:sp>
    </p:spTree>
    <p:extLst>
      <p:ext uri="{BB962C8B-B14F-4D97-AF65-F5344CB8AC3E}">
        <p14:creationId xmlns:p14="http://schemas.microsoft.com/office/powerpoint/2010/main" val="8469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62037"/>
            <a:ext cx="6096000" cy="2447925"/>
          </a:xfrm>
        </p:spPr>
        <p:txBody>
          <a:bodyPr>
            <a:normAutofit/>
          </a:bodyPr>
          <a:lstStyle/>
          <a:p>
            <a:pPr algn="l"/>
            <a:r>
              <a:rPr lang="tr-TR" sz="3200">
                <a:solidFill>
                  <a:srgbClr val="FFFFFF"/>
                </a:solidFill>
              </a:rPr>
              <a:t>Sınava girecek olan öğrencilere ait bilgileri, e-Okulda yer alan bilgilerle karşılaştırmak, doğruluğunu ve güncelliğini kontrol ederek takip etmek,</a:t>
            </a:r>
          </a:p>
        </p:txBody>
      </p:sp>
    </p:spTree>
    <p:extLst>
      <p:ext uri="{BB962C8B-B14F-4D97-AF65-F5344CB8AC3E}">
        <p14:creationId xmlns:p14="http://schemas.microsoft.com/office/powerpoint/2010/main" val="14854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62037"/>
            <a:ext cx="6096000" cy="2447925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FFFFFF"/>
                </a:solidFill>
              </a:rPr>
              <a:t>Ortak yazılı sınavına giren sınıfların listesini e-Okuldan indirerek görevli öğretmenlere teslim etmek,</a:t>
            </a:r>
          </a:p>
        </p:txBody>
      </p:sp>
    </p:spTree>
    <p:extLst>
      <p:ext uri="{BB962C8B-B14F-4D97-AF65-F5344CB8AC3E}">
        <p14:creationId xmlns:p14="http://schemas.microsoft.com/office/powerpoint/2010/main" val="32235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62037"/>
            <a:ext cx="6096000" cy="2447925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FFFFFF"/>
                </a:solidFill>
              </a:rPr>
              <a:t>Sınav öncesi öğrenci cevap kâğıtlarını ilçe millî eğitim müdürlüklerinden SINAVDAN 1 GÜN ÖNCE tutanakla teslim almak,</a:t>
            </a:r>
          </a:p>
        </p:txBody>
      </p:sp>
    </p:spTree>
    <p:extLst>
      <p:ext uri="{BB962C8B-B14F-4D97-AF65-F5344CB8AC3E}">
        <p14:creationId xmlns:p14="http://schemas.microsoft.com/office/powerpoint/2010/main" val="20108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3" y="966158"/>
            <a:ext cx="6156386" cy="3786996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dirty="0">
                <a:solidFill>
                  <a:srgbClr val="FFFFFF"/>
                </a:solidFill>
              </a:rPr>
              <a:t>Sınav öncesi, okulunda okutulmakta olan ders kitaplarını dikkate alarak uygun soru kitapçıklarını </a:t>
            </a:r>
            <a:r>
              <a:rPr lang="tr-TR" sz="3200" b="1" dirty="0">
                <a:solidFill>
                  <a:srgbClr val="FF0000"/>
                </a:solidFill>
              </a:rPr>
              <a:t>ortakyazilisinav.meb.gov.tr </a:t>
            </a:r>
            <a:r>
              <a:rPr lang="tr-TR" sz="3200" dirty="0">
                <a:solidFill>
                  <a:srgbClr val="FFFFFF"/>
                </a:solidFill>
              </a:rPr>
              <a:t>adresinden MEBBİS şifresi ile giriş yaparak indirmek, öğrenci sayısına ve kitapçık türüne göre çoğaltarak hazır hâle getirmek,</a:t>
            </a:r>
          </a:p>
        </p:txBody>
      </p:sp>
    </p:spTree>
    <p:extLst>
      <p:ext uri="{BB962C8B-B14F-4D97-AF65-F5344CB8AC3E}">
        <p14:creationId xmlns:p14="http://schemas.microsoft.com/office/powerpoint/2010/main" val="9328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Ahşap masanın üstünde olan bir kalem hamilinin içinde renkli kalem">
            <a:extLst>
              <a:ext uri="{FF2B5EF4-FFF2-40B4-BE49-F238E27FC236}">
                <a16:creationId xmlns:a16="http://schemas.microsoft.com/office/drawing/2014/main" id="{02DC6116-3EF1-E2C5-7150-D280507C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6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DA7B28A-56E6-40AC-BFEB-4CC5F2F1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2038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7BE9E1-6C44-D9FD-BC1D-C14D21356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95" y="1362974"/>
            <a:ext cx="6156386" cy="2846716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FFFFFF"/>
                </a:solidFill>
              </a:rPr>
              <a:t>Ortak yazılı sınavın uygulanacağı sınıfa, sınavı yapılan dersin branş/alan öğretmeni dışında sınav saatinde dersi olan veya uygun görülen öğretmenleri görevlendirmek, </a:t>
            </a:r>
          </a:p>
        </p:txBody>
      </p:sp>
    </p:spTree>
    <p:extLst>
      <p:ext uri="{BB962C8B-B14F-4D97-AF65-F5344CB8AC3E}">
        <p14:creationId xmlns:p14="http://schemas.microsoft.com/office/powerpoint/2010/main" val="30806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455</Words>
  <Application>Microsoft Office PowerPoint</Application>
  <PresentationFormat>Geniş ekran</PresentationFormat>
  <Paragraphs>88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Verdana Pro</vt:lpstr>
      <vt:lpstr>Verdana Pro Cond SemiBold</vt:lpstr>
      <vt:lpstr>TornVTI</vt:lpstr>
      <vt:lpstr>ORTAK YAZILI SINAVLAR</vt:lpstr>
      <vt:lpstr>PowerPoint Sunusu</vt:lpstr>
      <vt:lpstr>PowerPoint Sunusu</vt:lpstr>
      <vt:lpstr>OKUL MÜDÜRLÜKLERİNİN YAPACAĞI İŞ VE İŞLEMLER</vt:lpstr>
      <vt:lpstr>Sınava girecek olan öğrencilere ait bilgileri, e-Okulda yer alan bilgilerle karşılaştırmak, doğruluğunu ve güncelliğini kontrol ederek takip etmek,</vt:lpstr>
      <vt:lpstr>Ortak yazılı sınavına giren sınıfların listesini e-Okuldan indirerek görevli öğretmenlere teslim etmek,</vt:lpstr>
      <vt:lpstr>Sınav öncesi öğrenci cevap kâğıtlarını ilçe millî eğitim müdürlüklerinden SINAVDAN 1 GÜN ÖNCE tutanakla teslim almak,</vt:lpstr>
      <vt:lpstr>Sınav öncesi, okulunda okutulmakta olan ders kitaplarını dikkate alarak uygun soru kitapçıklarını ortakyazilisinav.meb.gov.tr adresinden MEBBİS şifresi ile giriş yaparak indirmek, öğrenci sayısına ve kitapçık türüne göre çoğaltarak hazır hâle getirmek,</vt:lpstr>
      <vt:lpstr>Ortak yazılı sınavın uygulanacağı sınıfa, sınavı yapılan dersin branş/alan öğretmeni dışında sınav saatinde dersi olan veya uygun görülen öğretmenleri görevlendirmek, </vt:lpstr>
      <vt:lpstr>Sınav sonrası öğrenci cevap kâğıtlarının bulunduğu sınav poşetlerini eksiksiz ve zarar görmeden İlçe millî eğitim müdürlüklerine teslim etmek, </vt:lpstr>
      <vt:lpstr>Ortak yazılı sınava katılmayan öğrencilerin durumunu sınav bitiminden sonra aynı gün içinde e-okula işlemek</vt:lpstr>
      <vt:lpstr>Ortak yazılı sınava katılmama gerekçesi sınavdan sonra en geç 5 (beş) iş günü içerisinde velisi tarafından okula yazılı olarak bildirilen öğrencilerin mazeret sınavına katılıp katılmayacaklarını karara bağlamak,</vt:lpstr>
      <vt:lpstr>Mazeretleri kabul edilen öğrencileri, resmî yazı ile il/ilçe millî eğitim müdürlüklerine bildirmek,</vt:lpstr>
      <vt:lpstr>PowerPoint Sunusu</vt:lpstr>
      <vt:lpstr>PowerPoint Sunusu</vt:lpstr>
      <vt:lpstr>DİNLEDİĞİNİZ İÇİN                                             TEŞEKKÜRLER   ORDU ÖLÇME DEĞERLENDİRME MERKEZİ MÜDÜRLÜĞÜ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ORTAK YAZILI SINAVLAR</dc:title>
  <dc:creator>ali cop</dc:creator>
  <cp:lastModifiedBy>ali cop</cp:lastModifiedBy>
  <cp:revision>2</cp:revision>
  <dcterms:created xsi:type="dcterms:W3CDTF">2023-12-19T13:05:37Z</dcterms:created>
  <dcterms:modified xsi:type="dcterms:W3CDTF">2023-12-20T06:58:26Z</dcterms:modified>
</cp:coreProperties>
</file>